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14">
          <p15:clr>
            <a:srgbClr val="A4A3A4"/>
          </p15:clr>
        </p15:guide>
        <p15:guide id="2" orient="horz" pos="27046">
          <p15:clr>
            <a:srgbClr val="A4A3A4"/>
          </p15:clr>
        </p15:guide>
        <p15:guide id="3" pos="328">
          <p15:clr>
            <a:srgbClr val="A4A3A4"/>
          </p15:clr>
        </p15:guide>
        <p15:guide id="4" pos="10145">
          <p15:clr>
            <a:srgbClr val="A4A3A4"/>
          </p15:clr>
        </p15:guide>
        <p15:guide id="5" pos="10523">
          <p15:clr>
            <a:srgbClr val="A4A3A4"/>
          </p15:clr>
        </p15:guide>
        <p15:guide id="6" pos="203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B" initials="PB" lastIdx="1" clrIdx="0">
    <p:extLst>
      <p:ext uri="{19B8F6BF-5375-455C-9EA6-DF929625EA0E}">
        <p15:presenceInfo xmlns:p15="http://schemas.microsoft.com/office/powerpoint/2012/main" userId="ecca1c47559aa583" providerId="Windows Live"/>
      </p:ext>
    </p:extLst>
  </p:cmAuthor>
  <p:cmAuthor id="2" name="Guilhermina Miranda" initials="G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945"/>
    <a:srgbClr val="FFFFFF"/>
    <a:srgbClr val="666633"/>
    <a:srgbClr val="5F8C0E"/>
    <a:srgbClr val="669900"/>
    <a:srgbClr val="3399FF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55" autoAdjust="0"/>
  </p:normalViewPr>
  <p:slideViewPr>
    <p:cSldViewPr snapToGrid="0" snapToObjects="1">
      <p:cViewPr>
        <p:scale>
          <a:sx n="25" d="100"/>
          <a:sy n="25" d="100"/>
        </p:scale>
        <p:origin x="822" y="24"/>
      </p:cViewPr>
      <p:guideLst>
        <p:guide orient="horz" pos="3514"/>
        <p:guide orient="horz" pos="27046"/>
        <p:guide pos="328"/>
        <p:guide pos="10145"/>
        <p:guide pos="10523"/>
        <p:guide pos="20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945952D-6337-44CB-8A0A-C3866F7D31F2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5635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763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886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7014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99C9E859-D54F-40EA-AF7F-1DD4414EF1C9}" type="slidenum">
              <a:rPr 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4"/>
          <p:cNvSpPr>
            <a:spLocks noChangeArrowheads="1"/>
          </p:cNvSpPr>
          <p:nvPr userDrawn="1"/>
        </p:nvSpPr>
        <p:spPr bwMode="auto">
          <a:xfrm>
            <a:off x="0" y="0"/>
            <a:ext cx="32918400" cy="438912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2578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5"/>
          <p:cNvSpPr txBox="1">
            <a:spLocks noChangeArrowheads="1"/>
          </p:cNvSpPr>
          <p:nvPr userDrawn="1"/>
        </p:nvSpPr>
        <p:spPr bwMode="auto">
          <a:xfrm>
            <a:off x="457200" y="43260963"/>
            <a:ext cx="18875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500" b="1" dirty="0">
                <a:solidFill>
                  <a:schemeClr val="bg2"/>
                </a:solidFill>
                <a:latin typeface="Arial" panose="020B0604020202020204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00" b="1" dirty="0">
                <a:solidFill>
                  <a:schemeClr val="bg2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329184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pt-PT" dirty="0"/>
          </a:p>
        </p:txBody>
      </p:sp>
      <p:sp>
        <p:nvSpPr>
          <p:cNvPr id="1028" name="Rectângulo 9"/>
          <p:cNvSpPr>
            <a:spLocks noChangeArrowheads="1"/>
          </p:cNvSpPr>
          <p:nvPr userDrawn="1"/>
        </p:nvSpPr>
        <p:spPr bwMode="auto">
          <a:xfrm>
            <a:off x="-30163" y="-30163"/>
            <a:ext cx="32918401" cy="43891201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pt-PT" sz="3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128" algn="ctr" defTabSz="912667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256" algn="ctr" defTabSz="912667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379" algn="ctr" defTabSz="912667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507" algn="ctr" defTabSz="912667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79400" algn="l" defTabSz="911225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39825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defTabSz="9112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5786" indent="-230150" algn="l" defTabSz="912667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2914" indent="-230150" algn="l" defTabSz="912667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30037" indent="-230150" algn="l" defTabSz="912667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7165" indent="-230150" algn="l" defTabSz="912667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6800512" y="2781225"/>
            <a:ext cx="14557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4" tIns="45600" rIns="91214" bIns="4560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AUTHOR’S NAME(S)</a:t>
            </a:r>
            <a:b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Affiliation Institutions Address</a:t>
            </a:r>
            <a: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,</a:t>
            </a:r>
            <a:b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email(s)</a:t>
            </a:r>
            <a:endParaRPr lang="en-US" sz="2000" i="1" dirty="0">
              <a:solidFill>
                <a:schemeClr val="accent2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6324600"/>
            <a:ext cx="32918400" cy="831850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PT" sz="4800" b="1" dirty="0">
              <a:solidFill>
                <a:srgbClr val="F8F8F8"/>
              </a:solidFill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1963738" y="8262938"/>
            <a:ext cx="16581437" cy="364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456274" tIns="456274" rIns="456274" bIns="228110">
            <a:spAutoFit/>
          </a:bodyPr>
          <a:lstStyle>
            <a:lvl1pPr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an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 with synthetic information of the project or study’s framework (investigation problem, investigation questions, objectives, context, key concepts, etc.).</a:t>
            </a:r>
          </a:p>
          <a:p>
            <a:pPr eaLnBrk="1" hangingPunct="1"/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350"/>
          <p:cNvSpPr txBox="1">
            <a:spLocks noChangeArrowheads="1"/>
          </p:cNvSpPr>
          <p:nvPr/>
        </p:nvSpPr>
        <p:spPr bwMode="auto">
          <a:xfrm>
            <a:off x="1265238" y="31505525"/>
            <a:ext cx="12069762" cy="216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274" tIns="456274" rIns="456274" bIns="228110">
            <a:spAutoFit/>
          </a:bodyPr>
          <a:lstStyle>
            <a:lvl1pPr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an area with the study’s conclusions.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8" name="Text Box 354"/>
          <p:cNvSpPr txBox="1">
            <a:spLocks noChangeArrowheads="1"/>
          </p:cNvSpPr>
          <p:nvPr/>
        </p:nvSpPr>
        <p:spPr bwMode="auto">
          <a:xfrm>
            <a:off x="15486062" y="37385625"/>
            <a:ext cx="16803687" cy="36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274" tIns="456274" rIns="456274" bIns="228110">
            <a:spAutoFit/>
          </a:bodyPr>
          <a:lstStyle>
            <a:lvl1pPr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pt-P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Destacar </a:t>
            </a:r>
            <a:r>
              <a:rPr lang="pt-P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 principais referências bibliográficas </a:t>
            </a:r>
            <a:r>
              <a:rPr lang="pt-P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utilizadas, seguindo o guia de estilo APA:</a:t>
            </a:r>
            <a:endParaRPr lang="pt-PT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08025" indent="-708025" eaLnBrk="1" hangingPunct="1">
              <a:spcBef>
                <a:spcPts val="600"/>
              </a:spcBef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Gomes, M. J.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(2004). </a:t>
            </a:r>
            <a:r>
              <a:rPr lang="pt-P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a </a:t>
            </a:r>
            <a:r>
              <a:rPr lang="pt-P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Braga: Centro de Investigação em Educação.</a:t>
            </a:r>
          </a:p>
          <a:p>
            <a:pPr marL="708025" indent="-708025" eaLnBrk="1" hangingPunct="1">
              <a:spcBef>
                <a:spcPts val="600"/>
              </a:spcBef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Dias, A., Dias, P., Gomes, M. J.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(2004). E‐Learning para 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e_formadores. </a:t>
            </a:r>
            <a:r>
              <a:rPr lang="pt-P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Actas </a:t>
            </a:r>
            <a:r>
              <a:rPr lang="pt-P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Congresso eLES’04 – eLearning no Ensino </a:t>
            </a:r>
            <a:r>
              <a:rPr lang="pt-P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(pp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1‐9).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Aveiro: Universidade de 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Aveiro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[CD‐ROM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ISBN: 972‐789‐134‐9.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Marcador de Posição de Conteúdo 12"/>
          <p:cNvSpPr>
            <a:spLocks noGrp="1"/>
          </p:cNvSpPr>
          <p:nvPr>
            <p:ph idx="4294967295"/>
          </p:nvPr>
        </p:nvSpPr>
        <p:spPr>
          <a:xfrm>
            <a:off x="12657138" y="17789525"/>
            <a:ext cx="19243675" cy="18272125"/>
          </a:xfrm>
          <a:prstGeom prst="rect">
            <a:avLst/>
          </a:prstGeom>
          <a:ln w="19050">
            <a:prstDash val="dash"/>
          </a:ln>
        </p:spPr>
        <p:txBody>
          <a:bodyPr/>
          <a:lstStyle/>
          <a:p>
            <a:pPr marL="258763" indent="-1588">
              <a:buFontTx/>
              <a:buNone/>
              <a:defRPr/>
            </a:pPr>
            <a:r>
              <a:rPr lang="en-US" sz="4800" dirty="0" smtClean="0">
                <a:latin typeface="Calibri" pitchFamily="34" charset="0"/>
                <a:cs typeface="Calibri" pitchFamily="34" charset="0"/>
              </a:rPr>
              <a:t>Include an area with information regarding your study results, enhancing the most relevant aspects.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Marcador de Posição do Texto 13"/>
          <p:cNvSpPr>
            <a:spLocks noGrp="1"/>
          </p:cNvSpPr>
          <p:nvPr>
            <p:ph type="body" sz="half" idx="4294967295"/>
          </p:nvPr>
        </p:nvSpPr>
        <p:spPr bwMode="auto">
          <a:xfrm>
            <a:off x="1265238" y="17716500"/>
            <a:ext cx="9551987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588">
              <a:buFontTx/>
              <a:buNone/>
            </a:pP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an area with methodology information (objectives, participants, instruments, data collection proceeding, data analysis)</a:t>
            </a:r>
            <a:endParaRPr lang="en-US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1" name="CaixaDeTexto 17"/>
          <p:cNvSpPr txBox="1">
            <a:spLocks noChangeArrowheads="1"/>
          </p:cNvSpPr>
          <p:nvPr/>
        </p:nvSpPr>
        <p:spPr bwMode="auto">
          <a:xfrm>
            <a:off x="3398556" y="660056"/>
            <a:ext cx="284993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 eaLnBrk="1" hangingPunct="1"/>
            <a:r>
              <a:rPr lang="en-US" sz="8000" b="1" dirty="0" smtClean="0">
                <a:solidFill>
                  <a:srgbClr val="8EA945"/>
                </a:solidFill>
                <a:latin typeface="Candara" panose="020E0502030303020204" pitchFamily="34" charset="0"/>
              </a:rPr>
              <a:t>Title of the study or project, right aligned </a:t>
            </a:r>
            <a:endParaRPr lang="en-US" sz="8000" b="1" dirty="0">
              <a:solidFill>
                <a:srgbClr val="8EA945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812800" y="7470775"/>
            <a:ext cx="18961100" cy="8731250"/>
          </a:xfrm>
          <a:prstGeom prst="roundRect">
            <a:avLst/>
          </a:prstGeom>
          <a:noFill/>
          <a:ln>
            <a:solidFill>
              <a:srgbClr val="8EA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24" name="Lágrima 23"/>
          <p:cNvSpPr/>
          <p:nvPr/>
        </p:nvSpPr>
        <p:spPr>
          <a:xfrm>
            <a:off x="21563013" y="7780338"/>
            <a:ext cx="10337800" cy="7531100"/>
          </a:xfrm>
          <a:prstGeom prst="teardrop">
            <a:avLst/>
          </a:prstGeom>
          <a:noFill/>
          <a:ln>
            <a:solidFill>
              <a:srgbClr val="8EA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25" name="Rectângulo arredondado 24"/>
          <p:cNvSpPr/>
          <p:nvPr/>
        </p:nvSpPr>
        <p:spPr>
          <a:xfrm>
            <a:off x="16257588" y="2517239"/>
            <a:ext cx="15643225" cy="3466049"/>
          </a:xfrm>
          <a:prstGeom prst="round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21563013" y="9458325"/>
            <a:ext cx="10337800" cy="512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 lIns="456274" tIns="456274" rIns="456274" bIns="228110">
            <a:spAutoFit/>
          </a:bodyPr>
          <a:lstStyle>
            <a:lvl1pPr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sz="4800" dirty="0" smtClean="0">
                <a:latin typeface="Calibri" panose="020F0502020204030204" pitchFamily="34" charset="0"/>
              </a:rPr>
              <a:t>The poster must contain the Congress logo, graphics, photos, tables, etc. </a:t>
            </a:r>
          </a:p>
          <a:p>
            <a:pPr algn="ctr" eaLnBrk="1" hangingPunct="1"/>
            <a:r>
              <a:rPr lang="en-US" sz="4800" dirty="0" smtClean="0">
                <a:latin typeface="Calibri" panose="020F0502020204030204" pitchFamily="34" charset="0"/>
              </a:rPr>
              <a:t>In a poster, image is everything. </a:t>
            </a:r>
          </a:p>
          <a:p>
            <a:pPr algn="ctr" eaLnBrk="1" hangingPunct="1"/>
            <a:endParaRPr lang="en-US" sz="4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800" dirty="0" smtClean="0">
                <a:latin typeface="Calibri" panose="020F0502020204030204" pitchFamily="34" charset="0"/>
              </a:rPr>
              <a:t>Include text only to complete the message</a:t>
            </a:r>
            <a:r>
              <a:rPr lang="en-US" sz="4800" dirty="0" smtClean="0">
                <a:latin typeface="Calibri" panose="020F0502020204030204" pitchFamily="34" charset="0"/>
              </a:rPr>
              <a:t>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ângulo arredondado 26"/>
          <p:cNvSpPr/>
          <p:nvPr/>
        </p:nvSpPr>
        <p:spPr>
          <a:xfrm>
            <a:off x="812800" y="16557625"/>
            <a:ext cx="10533063" cy="12873038"/>
          </a:xfrm>
          <a:prstGeom prst="roundRect">
            <a:avLst/>
          </a:prstGeom>
          <a:noFill/>
          <a:ln>
            <a:solidFill>
              <a:srgbClr val="8EA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3087" name="Rectângulo 27"/>
          <p:cNvSpPr>
            <a:spLocks noChangeArrowheads="1"/>
          </p:cNvSpPr>
          <p:nvPr/>
        </p:nvSpPr>
        <p:spPr bwMode="auto">
          <a:xfrm>
            <a:off x="7396163" y="11969750"/>
            <a:ext cx="110061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43878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all elements necessary to understand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study.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Seta em ângulo recto para cima 28"/>
          <p:cNvSpPr/>
          <p:nvPr/>
        </p:nvSpPr>
        <p:spPr>
          <a:xfrm rot="5400000">
            <a:off x="4649788" y="11496675"/>
            <a:ext cx="2265362" cy="1944688"/>
          </a:xfrm>
          <a:prstGeom prst="bentUpArrow">
            <a:avLst/>
          </a:prstGeom>
          <a:solidFill>
            <a:srgbClr val="8EA945"/>
          </a:solidFill>
          <a:ln>
            <a:solidFill>
              <a:srgbClr val="66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3089" name="Rectângulo 29"/>
          <p:cNvSpPr>
            <a:spLocks noChangeArrowheads="1"/>
          </p:cNvSpPr>
          <p:nvPr/>
        </p:nvSpPr>
        <p:spPr bwMode="auto">
          <a:xfrm>
            <a:off x="17648238" y="24703088"/>
            <a:ext cx="10757156" cy="3724096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 are free to define the poster structure. Keep in mind that the most appealing structures pass the message thru graphics.</a:t>
            </a:r>
          </a:p>
          <a:p>
            <a:pPr algn="ctr" eaLnBrk="1" hangingPunct="1"/>
            <a:endParaRPr lang="en-US" sz="40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dirty="0" smtClean="0">
                <a:latin typeface="Calibri" panose="020F0502020204030204" pitchFamily="34" charset="0"/>
              </a:rPr>
              <a:t>Reduce text to the minimum possible.</a:t>
            </a:r>
          </a:p>
          <a:p>
            <a:pPr algn="ctr" eaLnBrk="1" hangingPunct="1"/>
            <a:endParaRPr lang="en-US" sz="3600" dirty="0"/>
          </a:p>
        </p:txBody>
      </p:sp>
      <p:sp>
        <p:nvSpPr>
          <p:cNvPr id="3090" name="Text Box 7"/>
          <p:cNvSpPr txBox="1">
            <a:spLocks noChangeArrowheads="1"/>
          </p:cNvSpPr>
          <p:nvPr/>
        </p:nvSpPr>
        <p:spPr bwMode="auto">
          <a:xfrm>
            <a:off x="2762250" y="16557625"/>
            <a:ext cx="4633913" cy="830263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sz="4800" b="1" dirty="0" smtClean="0">
                <a:solidFill>
                  <a:srgbClr val="F8F8F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METHODOLOGY</a:t>
            </a:r>
            <a:endParaRPr lang="pt-PT" sz="4800" b="1" dirty="0">
              <a:solidFill>
                <a:srgbClr val="F8F8F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91" name="Text Box 7"/>
          <p:cNvSpPr txBox="1">
            <a:spLocks noChangeArrowheads="1"/>
          </p:cNvSpPr>
          <p:nvPr/>
        </p:nvSpPr>
        <p:spPr bwMode="auto">
          <a:xfrm>
            <a:off x="14257338" y="15370175"/>
            <a:ext cx="4144962" cy="830263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8F8F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OBJECTIVES </a:t>
            </a:r>
            <a:endParaRPr lang="en-US" sz="4800" b="1" dirty="0">
              <a:solidFill>
                <a:srgbClr val="F8F8F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92" name="Text Box 7"/>
          <p:cNvSpPr txBox="1">
            <a:spLocks noChangeArrowheads="1"/>
          </p:cNvSpPr>
          <p:nvPr/>
        </p:nvSpPr>
        <p:spPr bwMode="auto">
          <a:xfrm>
            <a:off x="27411363" y="16884650"/>
            <a:ext cx="4143375" cy="831850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sz="4800" b="1" dirty="0" smtClean="0">
                <a:solidFill>
                  <a:srgbClr val="F8F8F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pt-PT" sz="4800" b="1" dirty="0">
              <a:solidFill>
                <a:srgbClr val="F8F8F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93" name="Text Box 7"/>
          <p:cNvSpPr txBox="1">
            <a:spLocks noChangeArrowheads="1"/>
          </p:cNvSpPr>
          <p:nvPr/>
        </p:nvSpPr>
        <p:spPr bwMode="auto">
          <a:xfrm>
            <a:off x="3252788" y="30245050"/>
            <a:ext cx="4143375" cy="830775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sz="4800" b="1" dirty="0" smtClean="0">
                <a:solidFill>
                  <a:srgbClr val="F8F8F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pt-PT" sz="4800" b="1" dirty="0">
              <a:solidFill>
                <a:srgbClr val="F8F8F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787400" y="31076900"/>
            <a:ext cx="13469938" cy="12455525"/>
          </a:xfrm>
          <a:prstGeom prst="roundRect">
            <a:avLst/>
          </a:prstGeom>
          <a:noFill/>
          <a:ln>
            <a:solidFill>
              <a:srgbClr val="8EA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3095" name="Text Box 7"/>
          <p:cNvSpPr txBox="1">
            <a:spLocks noChangeArrowheads="1"/>
          </p:cNvSpPr>
          <p:nvPr/>
        </p:nvSpPr>
        <p:spPr bwMode="auto">
          <a:xfrm>
            <a:off x="15486063" y="36664900"/>
            <a:ext cx="4464050" cy="831850"/>
          </a:xfrm>
          <a:prstGeom prst="rect">
            <a:avLst/>
          </a:prstGeom>
          <a:solidFill>
            <a:srgbClr val="8EA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0" rIns="91238" bIns="45610">
            <a:spAutoFit/>
          </a:bodyPr>
          <a:lstStyle>
            <a:lvl1pPr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911225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PT" sz="4800" b="1" dirty="0" smtClean="0">
                <a:solidFill>
                  <a:srgbClr val="F8F8F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pt-PT" sz="4800" b="1" dirty="0">
              <a:solidFill>
                <a:srgbClr val="F8F8F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1774825" y="32910463"/>
            <a:ext cx="11495088" cy="478592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387850">
              <a:spcBef>
                <a:spcPts val="600"/>
              </a:spcBef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Identify and present, in an organized  manner, the following aspects of the study:</a:t>
            </a:r>
          </a:p>
          <a:p>
            <a:pPr marL="571500" indent="-571500" defTabSz="43878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Strong ideas</a:t>
            </a:r>
          </a:p>
          <a:p>
            <a:pPr marL="571500" indent="-571500" defTabSz="43878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General principles</a:t>
            </a:r>
          </a:p>
          <a:p>
            <a:pPr marL="571500" indent="-571500" defTabSz="43878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  <a:p>
            <a:pPr marL="571500" indent="-571500" defTabSz="43878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Application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  <a:p>
            <a:pPr marL="571500" indent="-571500" defTabSz="43878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Implications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15459075" y="41865550"/>
            <a:ext cx="16830675" cy="1708150"/>
          </a:xfrm>
          <a:prstGeom prst="roundRect">
            <a:avLst/>
          </a:prstGeom>
          <a:noFill/>
          <a:ln>
            <a:solidFill>
              <a:srgbClr val="8EA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pic>
        <p:nvPicPr>
          <p:cNvPr id="3099" name="Picture 2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77" y="3249714"/>
            <a:ext cx="12452172" cy="248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2282" y="42040944"/>
            <a:ext cx="2708531" cy="1324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</TotalTime>
  <Words>266</Words>
  <Application>Microsoft Office PowerPoint</Application>
  <PresentationFormat>Personalizados</PresentationFormat>
  <Paragraphs>29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Candara</vt:lpstr>
      <vt:lpstr>Times New Roman</vt:lpstr>
      <vt:lpstr>2_Custom Design</vt:lpstr>
      <vt:lpstr>Apresentação do PowerPoint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91.5x122 cm Poster Template</dc:title>
  <dc:subject>Free PowerPoint poster templates</dc:subject>
  <dc:creator>learn</dc:creator>
  <cp:keywords>poster presentation, poster design, poster template</cp:keywords>
  <dc:description>Call us if you need help with this poster template._x000d_
1-866-649-3004           _x000d_
 (c)PosterPresentations.com</dc:description>
  <cp:lastModifiedBy>PB</cp:lastModifiedBy>
  <cp:revision>199</cp:revision>
  <dcterms:created xsi:type="dcterms:W3CDTF">2005-05-18T01:24:28Z</dcterms:created>
  <dcterms:modified xsi:type="dcterms:W3CDTF">2014-02-04T22:24:37Z</dcterms:modified>
  <cp:category>Powerpoint poster templates</cp:category>
</cp:coreProperties>
</file>